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60" r:id="rId3"/>
    <p:sldId id="309" r:id="rId4"/>
    <p:sldId id="264" r:id="rId5"/>
    <p:sldId id="276" r:id="rId6"/>
    <p:sldId id="266" r:id="rId7"/>
    <p:sldId id="267" r:id="rId8"/>
    <p:sldId id="277" r:id="rId9"/>
    <p:sldId id="268" r:id="rId10"/>
    <p:sldId id="303" r:id="rId11"/>
    <p:sldId id="304" r:id="rId12"/>
    <p:sldId id="305" r:id="rId13"/>
    <p:sldId id="306" r:id="rId14"/>
    <p:sldId id="307" r:id="rId15"/>
    <p:sldId id="272" r:id="rId16"/>
    <p:sldId id="269" r:id="rId17"/>
    <p:sldId id="270" r:id="rId18"/>
    <p:sldId id="271" r:id="rId19"/>
    <p:sldId id="262" r:id="rId20"/>
    <p:sldId id="273" r:id="rId21"/>
    <p:sldId id="274" r:id="rId22"/>
    <p:sldId id="275" r:id="rId23"/>
    <p:sldId id="278" r:id="rId24"/>
    <p:sldId id="295" r:id="rId25"/>
    <p:sldId id="279" r:id="rId26"/>
    <p:sldId id="280" r:id="rId27"/>
    <p:sldId id="259" r:id="rId28"/>
    <p:sldId id="281" r:id="rId29"/>
    <p:sldId id="282" r:id="rId30"/>
    <p:sldId id="311" r:id="rId31"/>
    <p:sldId id="283" r:id="rId32"/>
    <p:sldId id="284" r:id="rId33"/>
    <p:sldId id="288" r:id="rId34"/>
    <p:sldId id="289" r:id="rId35"/>
    <p:sldId id="285" r:id="rId36"/>
    <p:sldId id="290" r:id="rId37"/>
    <p:sldId id="286" r:id="rId38"/>
    <p:sldId id="287" r:id="rId39"/>
    <p:sldId id="291" r:id="rId40"/>
    <p:sldId id="261" r:id="rId41"/>
    <p:sldId id="292" r:id="rId42"/>
    <p:sldId id="293" r:id="rId43"/>
    <p:sldId id="294" r:id="rId44"/>
    <p:sldId id="296" r:id="rId45"/>
    <p:sldId id="297" r:id="rId46"/>
    <p:sldId id="298" r:id="rId47"/>
    <p:sldId id="300" r:id="rId48"/>
    <p:sldId id="299" r:id="rId49"/>
    <p:sldId id="258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1C1C1"/>
    <a:srgbClr val="A758EE"/>
    <a:srgbClr val="144AEB"/>
    <a:srgbClr val="0DAF0D"/>
    <a:srgbClr val="FFFE02"/>
    <a:srgbClr val="FD9901"/>
    <a:srgbClr val="F80308"/>
    <a:srgbClr val="A03203"/>
    <a:srgbClr val="FF9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DAA80B-D2F9-4467-A157-EEDD6C1821EB}" v="13" dt="2020-03-24T06:08:43.210"/>
    <p1510:client id="{D781F423-6F25-B245-A93C-4ECA59C14377}" v="2" dt="2020-03-24T13:52:16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659"/>
  </p:normalViewPr>
  <p:slideViewPr>
    <p:cSldViewPr snapToGrid="0">
      <p:cViewPr varScale="1">
        <p:scale>
          <a:sx n="106" d="100"/>
          <a:sy n="106" d="100"/>
        </p:scale>
        <p:origin x="2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88DAA80B-D2F9-4467-A157-EEDD6C1821EB}"/>
    <pc:docChg chg="modSld">
      <pc:chgData name="종현" userId="04821729-14ff-45e1-8ecf-fb9aa59cdb5f" providerId="ADAL" clId="{88DAA80B-D2F9-4467-A157-EEDD6C1821EB}" dt="2020-03-24T06:08:43.210" v="13" actId="207"/>
      <pc:docMkLst>
        <pc:docMk/>
      </pc:docMkLst>
      <pc:sldChg chg="modSp mod">
        <pc:chgData name="종현" userId="04821729-14ff-45e1-8ecf-fb9aa59cdb5f" providerId="ADAL" clId="{88DAA80B-D2F9-4467-A157-EEDD6C1821EB}" dt="2020-03-24T06:01:01.776" v="0" actId="20577"/>
        <pc:sldMkLst>
          <pc:docMk/>
          <pc:sldMk cId="3978678235" sldId="256"/>
        </pc:sldMkLst>
        <pc:spChg chg="mod">
          <ac:chgData name="종현" userId="04821729-14ff-45e1-8ecf-fb9aa59cdb5f" providerId="ADAL" clId="{88DAA80B-D2F9-4467-A157-EEDD6C1821EB}" dt="2020-03-24T06:01:01.776" v="0" actId="20577"/>
          <ac:spMkLst>
            <pc:docMk/>
            <pc:sldMk cId="3978678235" sldId="256"/>
            <ac:spMk id="3" creationId="{00000000-0000-0000-0000-000000000000}"/>
          </ac:spMkLst>
        </pc:spChg>
      </pc:sldChg>
      <pc:sldChg chg="modSp modAnim">
        <pc:chgData name="종현" userId="04821729-14ff-45e1-8ecf-fb9aa59cdb5f" providerId="ADAL" clId="{88DAA80B-D2F9-4467-A157-EEDD6C1821EB}" dt="2020-03-24T06:06:12.295" v="11" actId="20577"/>
        <pc:sldMkLst>
          <pc:docMk/>
          <pc:sldMk cId="2087898341" sldId="304"/>
        </pc:sldMkLst>
        <pc:spChg chg="mod">
          <ac:chgData name="종현" userId="04821729-14ff-45e1-8ecf-fb9aa59cdb5f" providerId="ADAL" clId="{88DAA80B-D2F9-4467-A157-EEDD6C1821EB}" dt="2020-03-24T06:06:12.295" v="11" actId="20577"/>
          <ac:spMkLst>
            <pc:docMk/>
            <pc:sldMk cId="2087898341" sldId="304"/>
            <ac:spMk id="3" creationId="{00000000-0000-0000-0000-000000000000}"/>
          </ac:spMkLst>
        </pc:spChg>
      </pc:sldChg>
      <pc:sldChg chg="modSp">
        <pc:chgData name="종현" userId="04821729-14ff-45e1-8ecf-fb9aa59cdb5f" providerId="ADAL" clId="{88DAA80B-D2F9-4467-A157-EEDD6C1821EB}" dt="2020-03-24T06:08:43.210" v="13" actId="207"/>
        <pc:sldMkLst>
          <pc:docMk/>
          <pc:sldMk cId="1879917925" sldId="307"/>
        </pc:sldMkLst>
        <pc:spChg chg="mod">
          <ac:chgData name="종현" userId="04821729-14ff-45e1-8ecf-fb9aa59cdb5f" providerId="ADAL" clId="{88DAA80B-D2F9-4467-A157-EEDD6C1821EB}" dt="2020-03-24T06:08:43.210" v="13" actId="207"/>
          <ac:spMkLst>
            <pc:docMk/>
            <pc:sldMk cId="1879917925" sldId="307"/>
            <ac:spMk id="3" creationId="{00000000-0000-0000-0000-000000000000}"/>
          </ac:spMkLst>
        </pc:spChg>
      </pc:sldChg>
    </pc:docChg>
  </pc:docChgLst>
  <pc:docChgLst>
    <pc:chgData name="김종현" userId="04821729-14ff-45e1-8ecf-fb9aa59cdb5f" providerId="ADAL" clId="{D781F423-6F25-B245-A93C-4ECA59C14377}"/>
    <pc:docChg chg="modSld">
      <pc:chgData name="김종현" userId="04821729-14ff-45e1-8ecf-fb9aa59cdb5f" providerId="ADAL" clId="{D781F423-6F25-B245-A93C-4ECA59C14377}" dt="2020-03-24T13:52:10.084" v="2" actId="167"/>
      <pc:docMkLst>
        <pc:docMk/>
      </pc:docMkLst>
      <pc:sldChg chg="modSp">
        <pc:chgData name="김종현" userId="04821729-14ff-45e1-8ecf-fb9aa59cdb5f" providerId="ADAL" clId="{D781F423-6F25-B245-A93C-4ECA59C14377}" dt="2020-03-24T13:52:10.084" v="2" actId="167"/>
        <pc:sldMkLst>
          <pc:docMk/>
          <pc:sldMk cId="3617136475" sldId="279"/>
        </pc:sldMkLst>
        <pc:spChg chg="mod">
          <ac:chgData name="김종현" userId="04821729-14ff-45e1-8ecf-fb9aa59cdb5f" providerId="ADAL" clId="{D781F423-6F25-B245-A93C-4ECA59C14377}" dt="2020-03-24T13:52:10.084" v="2" actId="167"/>
          <ac:spMkLst>
            <pc:docMk/>
            <pc:sldMk cId="3617136475" sldId="279"/>
            <ac:spMk id="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4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전압이 </a:t>
            </a:r>
            <a:r>
              <a:rPr lang="ko-KR" altLang="en-US" dirty="0" err="1"/>
              <a:t>쎄다고</a:t>
            </a:r>
            <a:r>
              <a:rPr lang="ko-KR" altLang="en-US" dirty="0"/>
              <a:t> 다치는 것 아님</a:t>
            </a:r>
            <a:r>
              <a:rPr lang="en-US" altLang="ko-KR" dirty="0"/>
              <a:t>. </a:t>
            </a:r>
            <a:r>
              <a:rPr lang="ko-KR" altLang="en-US" dirty="0"/>
              <a:t>정전기는 수천</a:t>
            </a:r>
            <a:r>
              <a:rPr lang="en-US" altLang="ko-KR" dirty="0"/>
              <a:t>V</a:t>
            </a:r>
            <a:r>
              <a:rPr lang="ko-KR" altLang="en-US" dirty="0"/>
              <a:t>에서 수만</a:t>
            </a:r>
            <a:r>
              <a:rPr lang="en-US" altLang="ko-KR" dirty="0"/>
              <a:t>V</a:t>
            </a:r>
          </a:p>
          <a:p>
            <a:r>
              <a:rPr lang="ko-KR" altLang="en-US" dirty="0"/>
              <a:t>전압이 셀수록 전류도 세짐</a:t>
            </a:r>
            <a:r>
              <a:rPr lang="en-US" altLang="ko-KR" dirty="0"/>
              <a:t>. </a:t>
            </a:r>
            <a:r>
              <a:rPr lang="ko-KR" altLang="en-US" dirty="0"/>
              <a:t>감전사의 원인은 전류</a:t>
            </a:r>
            <a:endParaRPr lang="en-US" altLang="ko-KR" dirty="0"/>
          </a:p>
          <a:p>
            <a:r>
              <a:rPr lang="ko-KR" altLang="en-US" dirty="0"/>
              <a:t>전압이 전류를 흐를 수 있게 해줌</a:t>
            </a:r>
            <a:r>
              <a:rPr lang="en-US" altLang="ko-KR" dirty="0"/>
              <a:t>. </a:t>
            </a:r>
            <a:r>
              <a:rPr lang="ko-KR" altLang="en-US" dirty="0"/>
              <a:t>에너지는 전류</a:t>
            </a:r>
            <a:endParaRPr lang="en-US" altLang="ko-KR" dirty="0"/>
          </a:p>
          <a:p>
            <a:r>
              <a:rPr lang="ko-KR" altLang="en-US" dirty="0"/>
              <a:t>도체는 저항이 작고</a:t>
            </a:r>
            <a:r>
              <a:rPr lang="en-US" altLang="ko-KR" dirty="0"/>
              <a:t>, </a:t>
            </a:r>
            <a:r>
              <a:rPr lang="ko-KR" altLang="en-US" dirty="0"/>
              <a:t>부도체는 저항이 </a:t>
            </a:r>
            <a:r>
              <a:rPr lang="ko-KR" altLang="en-US" dirty="0" err="1"/>
              <a:t>큰것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0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/>
              <a:t>Fritzing</a:t>
            </a:r>
            <a:r>
              <a:rPr lang="ko-KR" altLang="en-US" dirty="0"/>
              <a:t>을 실행하고 </a:t>
            </a:r>
            <a:r>
              <a:rPr lang="ko-KR" altLang="en-US" dirty="0" err="1"/>
              <a:t>브레드보드의</a:t>
            </a:r>
            <a:r>
              <a:rPr lang="ko-KR" altLang="en-US" dirty="0"/>
              <a:t> 각 홀을 클릭하면 내부 연결 상황이 노란색으로 강조되어 보인다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여러 곳을 클릭하며 연결상황을 이해할 수 있도록 설명한다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73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94EA2-04A5-451B-9A5D-344C9D8AFFF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DB95-99D2-4A51-95E2-C065FB3047F2}" type="datetimeFigureOut">
              <a:rPr lang="ko-KR" altLang="en-US" smtClean="0"/>
              <a:t>2020. 3. 24.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사물인터넷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옴의 법칙과 </a:t>
            </a:r>
            <a:r>
              <a:rPr lang="ko-KR" altLang="en-US" dirty="0" err="1"/>
              <a:t>브레드</a:t>
            </a:r>
            <a:r>
              <a:rPr lang="ko-KR" altLang="en-US" dirty="0"/>
              <a:t> 보드 활용 기본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10049" y="1309689"/>
            <a:ext cx="4858736" cy="470852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전압</a:t>
            </a:r>
            <a:r>
              <a:rPr lang="en-US" altLang="ko-KR" dirty="0">
                <a:latin typeface="+mj-ea"/>
                <a:ea typeface="+mj-ea"/>
              </a:rPr>
              <a:t>(V)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전류를 흐르게 하는 전기적인 압력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단위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볼트 </a:t>
            </a:r>
            <a:r>
              <a:rPr lang="en-US" altLang="ko-KR" dirty="0">
                <a:latin typeface="+mj-ea"/>
                <a:ea typeface="+mj-ea"/>
              </a:rPr>
              <a:t>[V]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전류</a:t>
            </a:r>
            <a:r>
              <a:rPr lang="en-US" altLang="ko-KR" dirty="0">
                <a:latin typeface="+mj-ea"/>
                <a:ea typeface="+mj-ea"/>
              </a:rPr>
              <a:t>(I)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단위 시간에 통과하는 전하의 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단위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암페어 </a:t>
            </a:r>
            <a:r>
              <a:rPr lang="en-US" altLang="ko-KR" dirty="0">
                <a:latin typeface="+mj-ea"/>
                <a:ea typeface="+mj-ea"/>
              </a:rPr>
              <a:t>[A]</a:t>
            </a:r>
            <a:endParaRPr lang="ko-KR" altLang="en-US" u="sng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저항</a:t>
            </a:r>
            <a:r>
              <a:rPr lang="en-US" altLang="ko-KR" dirty="0">
                <a:latin typeface="+mj-ea"/>
                <a:ea typeface="+mj-ea"/>
              </a:rPr>
              <a:t>(R)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전류의 흐름을 방해하는 성질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단위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옴 </a:t>
            </a:r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el-GR" altLang="ko-KR" dirty="0">
                <a:latin typeface="+mj-ea"/>
                <a:ea typeface="+mj-ea"/>
              </a:rPr>
              <a:t>Ω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u="sng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90181" y="3119979"/>
            <a:ext cx="3398693" cy="14864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9847" y="44749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58804" y="444995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754779" y="2884271"/>
            <a:ext cx="789385" cy="457330"/>
            <a:chOff x="3965865" y="263877"/>
            <a:chExt cx="1152000" cy="676957"/>
          </a:xfrm>
        </p:grpSpPr>
        <p:sp>
          <p:nvSpPr>
            <p:cNvPr id="12" name="직사각형 11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90069" y="4458987"/>
            <a:ext cx="399459" cy="300329"/>
            <a:chOff x="7085044" y="1410097"/>
            <a:chExt cx="582956" cy="444558"/>
          </a:xfrm>
        </p:grpSpPr>
        <p:sp>
          <p:nvSpPr>
            <p:cNvPr id="15" name="직사각형 14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966130" y="231855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3848" y="475394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4769" y="345422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77923" y="231457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2921" y="346540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0575" y="474633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</a:schemeClr>
                </a:solidFill>
              </a:rPr>
              <a:t>전자회로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용어</a:t>
            </a:r>
          </a:p>
        </p:txBody>
      </p:sp>
      <p:sp>
        <p:nvSpPr>
          <p:cNvPr id="26" name="원호 25"/>
          <p:cNvSpPr/>
          <p:nvPr/>
        </p:nvSpPr>
        <p:spPr>
          <a:xfrm>
            <a:off x="5839232" y="3347669"/>
            <a:ext cx="2622685" cy="969626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05256"/>
            <a:ext cx="4410075" cy="5385816"/>
          </a:xfrm>
        </p:spPr>
        <p:txBody>
          <a:bodyPr>
            <a:normAutofit/>
          </a:bodyPr>
          <a:lstStyle/>
          <a:p>
            <a:r>
              <a:rPr lang="ko-KR" altLang="en-US" dirty="0"/>
              <a:t>전원</a:t>
            </a:r>
            <a:endParaRPr lang="en-US" altLang="ko-KR" dirty="0"/>
          </a:p>
          <a:p>
            <a:pPr lvl="1"/>
            <a:r>
              <a:rPr lang="ko-KR" altLang="en-US" dirty="0"/>
              <a:t>회로에 전압을 만들어 줌</a:t>
            </a:r>
            <a:endParaRPr lang="en-US" altLang="ko-KR" dirty="0"/>
          </a:p>
          <a:p>
            <a:pPr lvl="1"/>
            <a:r>
              <a:rPr lang="ko-KR" altLang="en-US" dirty="0"/>
              <a:t>배터리의 </a:t>
            </a:r>
            <a:r>
              <a:rPr lang="en-US" altLang="ko-KR" dirty="0"/>
              <a:t>(+)</a:t>
            </a:r>
            <a:r>
              <a:rPr lang="ko-KR" altLang="en-US" dirty="0"/>
              <a:t>극이 전원</a:t>
            </a:r>
            <a:endParaRPr lang="en-US" altLang="ko-KR" dirty="0"/>
          </a:p>
          <a:p>
            <a:pPr lvl="1"/>
            <a:r>
              <a:rPr lang="en-US" altLang="ko-KR" dirty="0"/>
              <a:t>VCC </a:t>
            </a:r>
            <a:r>
              <a:rPr lang="ko-KR" altLang="en-US" dirty="0"/>
              <a:t>등으로 표기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접지</a:t>
            </a:r>
            <a:endParaRPr lang="en-US" altLang="ko-KR" dirty="0"/>
          </a:p>
          <a:p>
            <a:pPr lvl="1"/>
            <a:r>
              <a:rPr lang="ko-KR" altLang="en-US" dirty="0"/>
              <a:t>전압의 크기를 결정</a:t>
            </a:r>
            <a:endParaRPr lang="en-US" altLang="ko-KR" dirty="0"/>
          </a:p>
          <a:p>
            <a:pPr lvl="1"/>
            <a:r>
              <a:rPr lang="ko-KR" altLang="en-US" dirty="0"/>
              <a:t>배터리의 </a:t>
            </a:r>
            <a:r>
              <a:rPr lang="en-US" altLang="ko-KR" dirty="0"/>
              <a:t>(-)</a:t>
            </a:r>
            <a:r>
              <a:rPr lang="ko-KR" altLang="en-US" dirty="0"/>
              <a:t>극이 접지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로 표기</a:t>
            </a:r>
            <a:endParaRPr lang="en-US" altLang="ko-KR" dirty="0"/>
          </a:p>
          <a:p>
            <a:pPr lvl="1"/>
            <a:r>
              <a:rPr lang="ko-KR" altLang="en-US" dirty="0"/>
              <a:t>모든 회로는 같은 접지를 사용해야함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27" y="1534297"/>
            <a:ext cx="4651347" cy="46407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4680" y="5309935"/>
            <a:ext cx="361950" cy="35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74180" y="2082479"/>
            <a:ext cx="381000" cy="351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정격</a:t>
            </a:r>
            <a:r>
              <a:rPr lang="en-US" altLang="ko-KR" dirty="0"/>
              <a:t>(</a:t>
            </a:r>
            <a:r>
              <a:rPr lang="ko-KR" altLang="en-US" dirty="0"/>
              <a:t>定格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099"/>
            <a:ext cx="8134350" cy="365960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ko-KR" altLang="en-US" dirty="0"/>
              <a:t>모든 전자부품은 </a:t>
            </a:r>
            <a:r>
              <a:rPr lang="en-US" altLang="ko-KR" dirty="0"/>
              <a:t>“</a:t>
            </a:r>
            <a:r>
              <a:rPr lang="ko-KR" altLang="en-US" dirty="0"/>
              <a:t>정격</a:t>
            </a:r>
            <a:r>
              <a:rPr lang="en-US" altLang="ko-KR" dirty="0"/>
              <a:t>”</a:t>
            </a:r>
            <a:r>
              <a:rPr lang="ko-KR" altLang="en-US" dirty="0"/>
              <a:t>이 존재</a:t>
            </a:r>
            <a:r>
              <a:rPr lang="en-US" altLang="ko-KR" dirty="0"/>
              <a:t>(</a:t>
            </a:r>
            <a:r>
              <a:rPr lang="ko-KR" altLang="en-US" dirty="0"/>
              <a:t>제조자가 지정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정격 전압 </a:t>
            </a:r>
            <a:r>
              <a:rPr lang="en-US" altLang="ko-KR" dirty="0"/>
              <a:t>: </a:t>
            </a:r>
            <a:r>
              <a:rPr lang="ko-KR" altLang="en-US" dirty="0"/>
              <a:t>해당 부품에 적합한 전압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정격 전류 </a:t>
            </a:r>
            <a:r>
              <a:rPr lang="en-US" altLang="ko-KR" dirty="0"/>
              <a:t>: </a:t>
            </a:r>
            <a:r>
              <a:rPr lang="ko-KR" altLang="en-US" dirty="0"/>
              <a:t>해당 부품에 적합한 전류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해당 부품에 정격 전압 이상의 전류가 흐르면 파괴됨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정격 출력 </a:t>
            </a:r>
            <a:r>
              <a:rPr lang="en-US" altLang="ko-KR" dirty="0"/>
              <a:t>: </a:t>
            </a:r>
            <a:r>
              <a:rPr lang="ko-KR" altLang="en-US" dirty="0"/>
              <a:t>전압</a:t>
            </a:r>
            <a:r>
              <a:rPr lang="en-US" altLang="ko-KR" dirty="0"/>
              <a:t>x</a:t>
            </a:r>
            <a:r>
              <a:rPr lang="ko-KR" altLang="en-US" dirty="0"/>
              <a:t>전류</a:t>
            </a:r>
            <a:r>
              <a:rPr lang="en-US" altLang="ko-KR" dirty="0"/>
              <a:t>(</a:t>
            </a:r>
            <a:r>
              <a:rPr lang="ko-KR" altLang="en-US" dirty="0"/>
              <a:t>부품에 와트</a:t>
            </a:r>
            <a:r>
              <a:rPr lang="en-US" altLang="ko-KR" dirty="0"/>
              <a:t>(W)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표기</a:t>
            </a:r>
            <a:r>
              <a:rPr lang="en-US" altLang="ko-K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4825" y="4958013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부품의 데이터시트를 참조하여야 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</a:p>
        </p:txBody>
      </p:sp>
    </p:spTree>
    <p:extLst>
      <p:ext uri="{BB962C8B-B14F-4D97-AF65-F5344CB8AC3E}">
        <p14:creationId xmlns:p14="http://schemas.microsoft.com/office/powerpoint/2010/main" val="151537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4850" y="832104"/>
            <a:ext cx="7886700" cy="4730911"/>
          </a:xfrm>
        </p:spPr>
        <p:txBody>
          <a:bodyPr/>
          <a:lstStyle/>
          <a:p>
            <a:r>
              <a:rPr lang="ko-KR" altLang="en-US" dirty="0"/>
              <a:t>핀 </a:t>
            </a:r>
            <a:r>
              <a:rPr lang="en-US" altLang="ko-KR" dirty="0"/>
              <a:t>:</a:t>
            </a:r>
            <a:r>
              <a:rPr lang="ko-KR" altLang="en-US" dirty="0"/>
              <a:t> 회로를 연결하는 곳</a:t>
            </a:r>
            <a:endParaRPr lang="en-US" altLang="ko-KR" dirty="0"/>
          </a:p>
          <a:p>
            <a:r>
              <a:rPr lang="ko-KR" altLang="en-US" dirty="0"/>
              <a:t>핀 맵 </a:t>
            </a:r>
            <a:r>
              <a:rPr lang="en-US" altLang="ko-KR" dirty="0"/>
              <a:t>: </a:t>
            </a:r>
            <a:r>
              <a:rPr lang="ko-KR" altLang="en-US" dirty="0"/>
              <a:t>핀 별로 용도를 정리해 놓은 것</a:t>
            </a:r>
            <a:endParaRPr lang="en-US" altLang="ko-KR" dirty="0"/>
          </a:p>
          <a:p>
            <a:r>
              <a:rPr lang="ko-KR" altLang="en-US" dirty="0" err="1"/>
              <a:t>아두이노의</a:t>
            </a:r>
            <a:r>
              <a:rPr lang="ko-KR" altLang="en-US" dirty="0"/>
              <a:t> 핀 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93" y="2372935"/>
            <a:ext cx="5343525" cy="3773865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94" y="2208001"/>
            <a:ext cx="1447800" cy="10953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94" y="3378407"/>
            <a:ext cx="1278459" cy="1437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37" y="4925559"/>
            <a:ext cx="1711713" cy="10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8175" y="877825"/>
            <a:ext cx="7924800" cy="5422964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출력 핀</a:t>
            </a:r>
            <a:endParaRPr lang="en-US" altLang="ko-KR" dirty="0"/>
          </a:p>
          <a:p>
            <a:pPr lvl="1"/>
            <a:r>
              <a:rPr lang="ko-KR" altLang="en-US" dirty="0"/>
              <a:t>전원 역할을 하는 핀</a:t>
            </a:r>
            <a:endParaRPr lang="en-US" altLang="ko-KR" dirty="0"/>
          </a:p>
          <a:p>
            <a:pPr lvl="1"/>
            <a:r>
              <a:rPr lang="ko-KR" altLang="en-US" dirty="0"/>
              <a:t>전압이 걸리고 전류가 나간다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모터 구동</a:t>
            </a:r>
            <a:r>
              <a:rPr lang="en-US" altLang="ko-KR" dirty="0">
                <a:solidFill>
                  <a:srgbClr val="FF0000"/>
                </a:solidFill>
              </a:rPr>
              <a:t>, LED </a:t>
            </a:r>
            <a:r>
              <a:rPr lang="ko-KR" altLang="en-US" dirty="0">
                <a:solidFill>
                  <a:srgbClr val="FF0000"/>
                </a:solidFill>
              </a:rPr>
              <a:t>불 켜기 등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I = V / R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입력 핀</a:t>
            </a:r>
            <a:endParaRPr lang="en-US" altLang="ko-KR" dirty="0"/>
          </a:p>
          <a:p>
            <a:pPr lvl="1"/>
            <a:r>
              <a:rPr lang="ko-KR" altLang="en-US" dirty="0"/>
              <a:t>전압을</a:t>
            </a:r>
            <a:r>
              <a:rPr lang="en-US" altLang="ko-KR" dirty="0"/>
              <a:t> </a:t>
            </a:r>
            <a:r>
              <a:rPr lang="ko-KR" altLang="en-US" dirty="0"/>
              <a:t>측정하는 핀</a:t>
            </a:r>
            <a:endParaRPr lang="en-US" altLang="ko-KR" dirty="0"/>
          </a:p>
          <a:p>
            <a:pPr lvl="1"/>
            <a:r>
              <a:rPr lang="ko-KR" altLang="en-US" dirty="0"/>
              <a:t>전류가 흘러 전압이 걸린다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센서 값을 읽어들 일 때 사용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V= I*R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</a:p>
        </p:txBody>
      </p:sp>
    </p:spTree>
    <p:extLst>
      <p:ext uri="{BB962C8B-B14F-4D97-AF65-F5344CB8AC3E}">
        <p14:creationId xmlns:p14="http://schemas.microsoft.com/office/powerpoint/2010/main" val="187991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(Ohm’s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2332004"/>
                <a:ext cx="20628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00" y="3173706"/>
                <a:ext cx="2062800" cy="1033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209230" y="5155795"/>
            <a:ext cx="710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전압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(V : Volt):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전류를 흐르게 하는 전기적인 압력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단위 </a:t>
            </a:r>
            <a:r>
              <a:rPr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볼트 </a:t>
            </a:r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[V]</a:t>
            </a:r>
            <a:endParaRPr lang="ko-KR" altLang="en-US" b="1" u="sng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987" y="1899643"/>
            <a:ext cx="3494813" cy="275222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9230" y="5650837"/>
            <a:ext cx="900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전류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(I : Intensity of Current):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단위 시간에 통과하는 전하의 양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단위 </a:t>
            </a:r>
            <a:r>
              <a:rPr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암페어 </a:t>
            </a:r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[A]</a:t>
            </a:r>
            <a:endParaRPr lang="ko-KR" altLang="en-US" b="1" u="sng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9230" y="6145878"/>
            <a:ext cx="721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(R : Resistance):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전류의 흐름을 방해하는 성질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단위 </a:t>
            </a:r>
            <a:r>
              <a:rPr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옴 </a:t>
            </a:r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l-GR" altLang="ko-KR" b="1" dirty="0">
                <a:solidFill>
                  <a:srgbClr val="0000FF"/>
                </a:solidFill>
                <a:latin typeface="HY견명조" panose="02030600000101010101" pitchFamily="18" charset="-127"/>
                <a:ea typeface="맑은 고딕" panose="020B0503020000020004" pitchFamily="50" charset="-127"/>
              </a:rPr>
              <a:t>Ω</a:t>
            </a:r>
            <a:r>
              <a:rPr lang="en-US" altLang="ko-KR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b="1" u="sng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3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395174" y="2979307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01742" y="498827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5090431" y="4951210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7282363" y="3774683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596061" y="3460752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354876" y="2633627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52313" y="4964580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663313" y="1796231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28640" y="5401184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89525" y="3477300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02631" y="1501980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64269" y="1790341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78701" y="3493848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485" y="5389924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31813" y="2034876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lang="ko-KR" altLang="en-US" sz="4400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7847" y="1087807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7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8621" y="1614252"/>
            <a:ext cx="3046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= 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0.5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x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endParaRPr lang="ko-KR" altLang="en-US" sz="4400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30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(Resistor)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</p:spPr>
            <p:txBody>
              <a:bodyPr/>
              <a:lstStyle/>
              <a:p>
                <a:r>
                  <a:rPr lang="ko-KR" altLang="en-US" dirty="0"/>
                  <a:t>전류의 흐름을 방해하는 성질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단위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회로를 구성할 때 사용되는 부품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33575"/>
              </a:xfrm>
              <a:blipFill rotWithShape="0">
                <a:blip r:embed="rId2"/>
                <a:stretch>
                  <a:fillRect l="-1391" t="-10215" b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docs.whiteat.com/wp-content/uploads/2016/03/img_56fc8349e9b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75" y="3094136"/>
            <a:ext cx="4572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628650" y="5498825"/>
            <a:ext cx="8090550" cy="113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저항의 크기는 저항에 그려진 띠들의 색으로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전자회로 용어</a:t>
            </a:r>
            <a:endParaRPr lang="en-US" altLang="ko-KR" dirty="0"/>
          </a:p>
          <a:p>
            <a:r>
              <a:rPr lang="ko-KR" altLang="en-US" dirty="0" err="1"/>
              <a:t>오옴의</a:t>
            </a:r>
            <a:r>
              <a:rPr lang="ko-KR" altLang="en-US" dirty="0"/>
              <a:t> 법칙</a:t>
            </a:r>
            <a:r>
              <a:rPr lang="en-US" altLang="ko-KR" dirty="0"/>
              <a:t>(V=IR)</a:t>
            </a:r>
          </a:p>
          <a:p>
            <a:r>
              <a:rPr lang="ko-KR" altLang="en-US" dirty="0"/>
              <a:t>저항읽기</a:t>
            </a:r>
          </a:p>
          <a:p>
            <a:r>
              <a:rPr lang="ko-KR" altLang="en-US" dirty="0" err="1"/>
              <a:t>브레드</a:t>
            </a:r>
            <a:r>
              <a:rPr lang="ko-KR" altLang="en-US" dirty="0"/>
              <a:t> 보드 사용법 </a:t>
            </a:r>
            <a:r>
              <a:rPr lang="en-US" altLang="ko-KR" dirty="0"/>
              <a:t>(</a:t>
            </a:r>
            <a:r>
              <a:rPr lang="en-US" altLang="ko-KR" dirty="0" err="1"/>
              <a:t>fritzing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다이오드</a:t>
            </a:r>
            <a:r>
              <a:rPr lang="en-US" altLang="ko-KR" dirty="0"/>
              <a:t>, LED </a:t>
            </a:r>
            <a:r>
              <a:rPr lang="ko-KR" altLang="en-US" dirty="0"/>
              <a:t>소개</a:t>
            </a:r>
            <a:endParaRPr lang="en-US" altLang="ko-KR" dirty="0"/>
          </a:p>
          <a:p>
            <a:r>
              <a:rPr lang="ko-KR" altLang="en-US" dirty="0"/>
              <a:t>기본함수</a:t>
            </a:r>
            <a:r>
              <a:rPr lang="en-US" altLang="ko-KR" dirty="0"/>
              <a:t>: </a:t>
            </a:r>
            <a:r>
              <a:rPr lang="en-US" altLang="ko-KR" dirty="0" err="1"/>
              <a:t>pinMode</a:t>
            </a:r>
            <a:r>
              <a:rPr lang="en-US" altLang="ko-KR" dirty="0"/>
              <a:t>(),  </a:t>
            </a:r>
            <a:r>
              <a:rPr lang="en-US" altLang="ko-KR" dirty="0" err="1"/>
              <a:t>digitalWrite</a:t>
            </a:r>
            <a:r>
              <a:rPr lang="en-US" altLang="ko-KR" dirty="0"/>
              <a:t>(), delay()</a:t>
            </a:r>
          </a:p>
          <a:p>
            <a:r>
              <a:rPr lang="ko-KR" altLang="en-US" dirty="0"/>
              <a:t>회로제작</a:t>
            </a:r>
            <a:r>
              <a:rPr lang="en-US" altLang="ko-KR" dirty="0"/>
              <a:t>(LED </a:t>
            </a:r>
            <a:r>
              <a:rPr lang="ko-KR" altLang="en-US" dirty="0"/>
              <a:t>점멸 제어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스케치 작성</a:t>
            </a:r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저항값</a:t>
            </a:r>
            <a:r>
              <a:rPr lang="ko-KR" altLang="en-US" dirty="0"/>
              <a:t> 읽기</a:t>
            </a:r>
          </a:p>
        </p:txBody>
      </p:sp>
      <p:pic>
        <p:nvPicPr>
          <p:cNvPr id="11266" name="Picture 2" descr="220 oh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99" y="-426110"/>
            <a:ext cx="6508147" cy="488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7" t="161" r="40130" b="147"/>
          <a:stretch/>
        </p:blipFill>
        <p:spPr bwMode="auto">
          <a:xfrm>
            <a:off x="3327009" y="2159391"/>
            <a:ext cx="921434" cy="40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-182"/>
          <a:stretch/>
        </p:blipFill>
        <p:spPr bwMode="auto">
          <a:xfrm>
            <a:off x="4192171" y="2145323"/>
            <a:ext cx="2683827" cy="40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1" b="49993"/>
          <a:stretch/>
        </p:blipFill>
        <p:spPr bwMode="auto">
          <a:xfrm>
            <a:off x="328375" y="2152800"/>
            <a:ext cx="2857958" cy="20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2" r="55492"/>
          <a:stretch/>
        </p:blipFill>
        <p:spPr bwMode="auto">
          <a:xfrm>
            <a:off x="328374" y="4220308"/>
            <a:ext cx="2914229" cy="20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31807" y="2596896"/>
            <a:ext cx="364202" cy="2746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100"/>
              </a:spcAft>
            </a:pPr>
            <a:r>
              <a:rPr lang="ko-KR" altLang="en-US" sz="1400" b="1" dirty="0"/>
              <a:t>흑</a:t>
            </a:r>
            <a:endParaRPr lang="en-US" altLang="ko-KR" sz="14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A03203"/>
                </a:solidFill>
              </a:rPr>
              <a:t>갈</a:t>
            </a:r>
            <a:endParaRPr lang="en-US" altLang="ko-KR" sz="1400" b="1" dirty="0">
              <a:solidFill>
                <a:srgbClr val="A03203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F80308"/>
                </a:solidFill>
              </a:rPr>
              <a:t>적</a:t>
            </a:r>
            <a:endParaRPr lang="en-US" altLang="ko-KR" sz="1400" b="1" dirty="0">
              <a:solidFill>
                <a:srgbClr val="F80308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FD9901"/>
                </a:solidFill>
              </a:rPr>
              <a:t>등</a:t>
            </a:r>
            <a:endParaRPr lang="en-US" altLang="ko-KR" sz="1400" b="1" dirty="0">
              <a:solidFill>
                <a:srgbClr val="FD9901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FFFE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</a:t>
            </a:r>
            <a:endParaRPr lang="en-US" altLang="ko-KR" sz="1400" b="1" dirty="0">
              <a:solidFill>
                <a:srgbClr val="FFFE0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ko-KR" altLang="en-US" sz="1400" b="1" dirty="0">
                <a:solidFill>
                  <a:srgbClr val="0DAF0D"/>
                </a:solidFill>
              </a:rPr>
              <a:t>녹</a:t>
            </a:r>
            <a:endParaRPr lang="en-US" altLang="ko-KR" sz="1400" b="1" dirty="0">
              <a:solidFill>
                <a:srgbClr val="0DAF0D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400" b="1" dirty="0">
                <a:solidFill>
                  <a:srgbClr val="144AEB"/>
                </a:solidFill>
              </a:rPr>
              <a:t>청</a:t>
            </a:r>
            <a:endParaRPr lang="en-US" altLang="ko-KR" sz="1400" b="1" dirty="0">
              <a:solidFill>
                <a:srgbClr val="144AEB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A758EE"/>
                </a:solidFill>
              </a:rPr>
              <a:t>자</a:t>
            </a:r>
            <a:endParaRPr lang="en-US" altLang="ko-KR" sz="1400" b="1" dirty="0">
              <a:solidFill>
                <a:srgbClr val="A758EE"/>
              </a:solidFill>
            </a:endParaRPr>
          </a:p>
          <a:p>
            <a:pPr>
              <a:spcBef>
                <a:spcPts val="1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rgbClr val="C1C1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</a:t>
            </a:r>
            <a:endParaRPr lang="en-US" altLang="ko-KR" sz="1400" b="1" dirty="0">
              <a:solidFill>
                <a:srgbClr val="C1C1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</a:t>
            </a:r>
          </a:p>
        </p:txBody>
      </p:sp>
    </p:spTree>
    <p:extLst>
      <p:ext uri="{BB962C8B-B14F-4D97-AF65-F5344CB8AC3E}">
        <p14:creationId xmlns:p14="http://schemas.microsoft.com/office/powerpoint/2010/main" val="8009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 값 읽기 연습</a:t>
            </a:r>
          </a:p>
        </p:txBody>
      </p:sp>
      <p:pic>
        <p:nvPicPr>
          <p:cNvPr id="11268" name="Picture 4" descr="ì í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8"/>
          <a:stretch/>
        </p:blipFill>
        <p:spPr bwMode="auto">
          <a:xfrm>
            <a:off x="5407200" y="365126"/>
            <a:ext cx="3657599" cy="409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58400" y="83520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2290" name="Picture 2" descr="330 oh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50" y="12975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2227">
            <a:off x="1752033" y="3322304"/>
            <a:ext cx="2558825" cy="16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560 ohm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029216"/>
            <a:ext cx="1737983" cy="17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ê´ë ¨ ì´ë¯¸ì§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463" y="4536592"/>
            <a:ext cx="2090825" cy="211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20137306">
            <a:off x="722432" y="2118455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+mj-ea"/>
                <a:ea typeface="+mj-ea"/>
              </a:rPr>
              <a:t>33</a:t>
            </a:r>
            <a:r>
              <a:rPr lang="en-US" altLang="ko-KR" sz="2400" b="1" dirty="0">
                <a:latin typeface="+mj-ea"/>
                <a:ea typeface="+mj-ea"/>
              </a:rPr>
              <a:t> x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>
                <a:latin typeface="+mj-ea"/>
                <a:ea typeface="+mj-ea"/>
              </a:rPr>
              <a:t> =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330</a:t>
            </a:r>
            <a:r>
              <a:rPr lang="el-GR" altLang="ko-KR" sz="2400" b="1" dirty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 rot="203001">
            <a:off x="1856755" y="3566980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>
                <a:latin typeface="+mj-ea"/>
                <a:ea typeface="+mj-ea"/>
              </a:rPr>
              <a:t>0 x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en-US" altLang="ko-KR" sz="2400" b="1" dirty="0">
                <a:latin typeface="+mj-ea"/>
                <a:ea typeface="+mj-ea"/>
              </a:rPr>
              <a:t> =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1K</a:t>
            </a:r>
            <a:r>
              <a:rPr lang="el-GR" altLang="ko-KR" sz="2400" b="1" dirty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 rot="2765358">
            <a:off x="554845" y="4505287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50"/>
                </a:solidFill>
                <a:latin typeface="+mj-ea"/>
                <a:ea typeface="+mj-ea"/>
              </a:rPr>
              <a:t>5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</a:rPr>
              <a:t>6</a:t>
            </a:r>
            <a:r>
              <a:rPr lang="en-US" altLang="ko-KR" sz="2400" b="1" dirty="0">
                <a:latin typeface="+mj-ea"/>
                <a:ea typeface="+mj-ea"/>
              </a:rPr>
              <a:t> x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en-US" altLang="ko-KR" sz="2400" b="1" dirty="0">
                <a:latin typeface="+mj-ea"/>
                <a:ea typeface="+mj-ea"/>
              </a:rPr>
              <a:t> =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560</a:t>
            </a:r>
            <a:r>
              <a:rPr lang="el-GR" altLang="ko-KR" sz="2400" b="1" dirty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 rot="2765358">
            <a:off x="5177338" y="5292442"/>
            <a:ext cx="268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9C3209"/>
                </a:solidFill>
                <a:latin typeface="+mj-ea"/>
                <a:ea typeface="+mj-ea"/>
              </a:rPr>
              <a:t>1</a:t>
            </a:r>
            <a:r>
              <a:rPr lang="en-US" altLang="ko-KR" sz="2400" b="1" dirty="0">
                <a:latin typeface="+mj-ea"/>
                <a:ea typeface="+mj-ea"/>
              </a:rPr>
              <a:t>0 x </a:t>
            </a:r>
            <a:r>
              <a:rPr lang="en-US" altLang="ko-KR" sz="2400" b="1" dirty="0">
                <a:solidFill>
                  <a:srgbClr val="FF9805"/>
                </a:solidFill>
                <a:latin typeface="+mj-ea"/>
                <a:ea typeface="+mj-ea"/>
              </a:rPr>
              <a:t>1K</a:t>
            </a:r>
            <a:r>
              <a:rPr lang="en-US" altLang="ko-KR" sz="2400" b="1" dirty="0">
                <a:latin typeface="+mj-ea"/>
                <a:ea typeface="+mj-ea"/>
              </a:rPr>
              <a:t> =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</a:rPr>
              <a:t>10K</a:t>
            </a:r>
            <a:r>
              <a:rPr lang="el-GR" altLang="ko-KR" sz="2400" b="1" dirty="0">
                <a:latin typeface="+mj-ea"/>
                <a:ea typeface="+mj-ea"/>
              </a:rPr>
              <a:t>Ω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12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 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2234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???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709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94654" y="2081307"/>
            <a:ext cx="1699200" cy="917103"/>
            <a:chOff x="1800000" y="1318316"/>
            <a:chExt cx="1699200" cy="917103"/>
          </a:xfrm>
        </p:grpSpPr>
        <p:sp>
          <p:nvSpPr>
            <p:cNvPr id="4" name="직사각형 3"/>
            <p:cNvSpPr/>
            <p:nvPr/>
          </p:nvSpPr>
          <p:spPr>
            <a:xfrm>
              <a:off x="1800000" y="1624086"/>
              <a:ext cx="1699200" cy="340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330 ohm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19333" r="-100" b="22864"/>
            <a:stretch/>
          </p:blipFill>
          <p:spPr bwMode="auto">
            <a:xfrm rot="1292267">
              <a:off x="1854260" y="1318316"/>
              <a:ext cx="1610024" cy="91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4871851" y="1371510"/>
            <a:ext cx="223479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330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2" y="1196265"/>
                <a:ext cx="2062800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3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330</m:t>
                          </m:r>
                        </m:den>
                      </m:f>
                      <m:r>
                        <a:rPr lang="en-US" altLang="ko-KR" sz="3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  <m:r>
                        <a:rPr lang="en-US" altLang="ko-KR" sz="3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ko-KR" altLang="en-US" sz="3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8" y="5627029"/>
                <a:ext cx="703187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사각형 설명선 5"/>
              <p:cNvSpPr/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1000</a:t>
                </a:r>
                <a:r>
                  <a:rPr lang="en-US" altLang="ko-KR" i="1" dirty="0">
                    <a:solidFill>
                      <a:schemeClr val="tx1"/>
                    </a:solidFill>
                  </a:rPr>
                  <a:t>mA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사각형 설명선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35" y="4186404"/>
                <a:ext cx="1934441" cy="1052068"/>
              </a:xfrm>
              <a:prstGeom prst="wedgeRoundRectCallout">
                <a:avLst>
                  <a:gd name="adj1" fmla="val -72758"/>
                  <a:gd name="adj2" fmla="val 129003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40" grpId="0"/>
      <p:bldP spid="46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99839" y="1229024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 흐르는 전류는 </a:t>
            </a:r>
            <a:r>
              <a:rPr lang="ko-KR" altLang="en-US" sz="2400" u="sng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전압에 비례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하고 </a:t>
            </a:r>
            <a:r>
              <a:rPr lang="ko-KR" altLang="en-US" sz="2400" u="sng" dirty="0">
                <a:solidFill>
                  <a:schemeClr val="accent1">
                    <a:lumMod val="7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저항에 반비례</a:t>
            </a: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5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ko-KR" sz="5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sz="5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39" y="1891111"/>
                <a:ext cx="2062800" cy="15503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33" y="1704509"/>
            <a:ext cx="2618977" cy="2062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077665"/>
                <a:ext cx="2608507" cy="6154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4974107"/>
                <a:ext cx="2608507" cy="615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r>
                          <m:rPr>
                            <m:sty m:val="p"/>
                          </m:rPr>
                          <a:rPr lang="el-GR" altLang="ko-KR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altLang="ko-KR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37" y="5770743"/>
                <a:ext cx="2608507" cy="615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m:rPr>
                            <m:sty m:val="p"/>
                          </m:rPr>
                          <a:rPr lang="el-GR" altLang="ko-KR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4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085" y="4412309"/>
                <a:ext cx="4807933" cy="8831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altLang="ko-KR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4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394" y="4546095"/>
                <a:ext cx="1933115" cy="6155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47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850"/>
            <a:ext cx="4842934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³¼ì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1" y="3702205"/>
            <a:ext cx="5595379" cy="315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3462" y="1292561"/>
            <a:ext cx="6545382" cy="461665"/>
          </a:xfrm>
          <a:prstGeom prst="rect">
            <a:avLst/>
          </a:prstGeom>
          <a:solidFill>
            <a:srgbClr val="FFD9D9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저항 없이 전류가 흐르면 위험</a:t>
            </a:r>
            <a:r>
              <a:rPr lang="en-US" altLang="ko-KR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5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3163595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517256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5135498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958971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645040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817915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5148868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558165" y="208879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89406" y="3800133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59121" y="2082900"/>
            <a:ext cx="16401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8582" y="3816681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?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8550" y="5557480"/>
            <a:ext cx="1192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5V 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27387" y="3808407"/>
            <a:ext cx="180905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b="1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∞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단락</a:t>
            </a:r>
            <a:r>
              <a:rPr lang="en-US" altLang="ko-KR" dirty="0"/>
              <a:t>(short, </a:t>
            </a:r>
            <a:r>
              <a:rPr lang="ko-KR" altLang="en-US" dirty="0"/>
              <a:t>합선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rgbClr val="FF0000"/>
                </a:solidFill>
              </a:rPr>
              <a:t>&lt;= 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&quot;없음&quot; 기호 39"/>
          <p:cNvSpPr/>
          <p:nvPr/>
        </p:nvSpPr>
        <p:spPr>
          <a:xfrm>
            <a:off x="2205011" y="1628703"/>
            <a:ext cx="4400032" cy="4444591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8648" y="1167038"/>
            <a:ext cx="737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전기회로에서 부하</a:t>
            </a:r>
            <a:r>
              <a:rPr lang="en-US" altLang="ko-KR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저항</a:t>
            </a:r>
            <a:r>
              <a:rPr lang="en-US" altLang="ko-KR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없이 </a:t>
            </a:r>
            <a:r>
              <a:rPr lang="en-US" altLang="ko-KR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+, -</a:t>
            </a:r>
            <a:r>
              <a:rPr lang="ko-KR" altLang="en-US" sz="2400" dirty="0">
                <a:solidFill>
                  <a:srgbClr val="FF000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가 연결되는 회로</a:t>
            </a:r>
            <a:endParaRPr lang="ko-KR" altLang="en-US" sz="2400" u="sng" dirty="0">
              <a:solidFill>
                <a:srgbClr val="FF000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 animBg="1"/>
      <p:bldP spid="39" grpId="0"/>
      <p:bldP spid="40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단락</a:t>
            </a:r>
            <a:r>
              <a:rPr lang="en-US" altLang="ko-KR" dirty="0"/>
              <a:t>(short, </a:t>
            </a:r>
            <a:r>
              <a:rPr lang="ko-KR" altLang="en-US" dirty="0"/>
              <a:t>합선</a:t>
            </a:r>
            <a:r>
              <a:rPr lang="en-US" altLang="ko-KR" dirty="0"/>
              <a:t>) </a:t>
            </a:r>
            <a:r>
              <a:rPr lang="ko-KR" altLang="en-US" dirty="0"/>
              <a:t>예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&lt;= </a:t>
            </a:r>
            <a:r>
              <a:rPr lang="ko-KR" altLang="en-US" b="1" dirty="0">
                <a:solidFill>
                  <a:srgbClr val="FF0000"/>
                </a:solidFill>
              </a:rPr>
              <a:t>주의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88" y="1323819"/>
            <a:ext cx="1491653" cy="16706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88" y="3168303"/>
            <a:ext cx="1668606" cy="2311555"/>
          </a:xfrm>
          <a:prstGeom prst="rect">
            <a:avLst/>
          </a:prstGeom>
        </p:spPr>
      </p:pic>
      <p:pic>
        <p:nvPicPr>
          <p:cNvPr id="13322" name="Picture 10" descr="í©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29" y="2782145"/>
            <a:ext cx="3568931" cy="27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1226" y="1208375"/>
            <a:ext cx="3219450" cy="14192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9344" y="5783961"/>
            <a:ext cx="872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부품에서 열 발생</a:t>
            </a:r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타는 냄새</a:t>
            </a:r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연기 등이 나면 즉시 전원 차단</a:t>
            </a:r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!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9344" y="6191572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=&gt; </a:t>
            </a:r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전원 플러그 뽑기</a:t>
            </a:r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컴퓨터와 연결된 </a:t>
            </a:r>
            <a:r>
              <a:rPr lang="en-US" altLang="ko-KR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USB </a:t>
            </a:r>
            <a:r>
              <a:rPr lang="ko-KR" altLang="en-US" sz="2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케이블 분리 등</a:t>
            </a:r>
            <a:endParaRPr lang="ko-KR" altLang="en-US" sz="2400" u="sng" dirty="0">
              <a:solidFill>
                <a:srgbClr val="0000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99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절대 금지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50" y="2545819"/>
            <a:ext cx="5425786" cy="2641187"/>
          </a:xfrm>
          <a:prstGeom prst="rect">
            <a:avLst/>
          </a:prstGeom>
        </p:spPr>
      </p:pic>
      <p:sp>
        <p:nvSpPr>
          <p:cNvPr id="4" name="&quot;없음&quot; 기호 3"/>
          <p:cNvSpPr/>
          <p:nvPr/>
        </p:nvSpPr>
        <p:spPr>
          <a:xfrm>
            <a:off x="3448800" y="3336218"/>
            <a:ext cx="1044000" cy="1060523"/>
          </a:xfrm>
          <a:prstGeom prst="noSmoking">
            <a:avLst>
              <a:gd name="adj" fmla="val 98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다이오드</a:t>
            </a:r>
            <a:r>
              <a:rPr lang="en-US" altLang="ko-KR" dirty="0"/>
              <a:t>(diode)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03219"/>
            <a:ext cx="7886700" cy="145598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전류가 한 방향</a:t>
            </a:r>
            <a:r>
              <a:rPr lang="en-US" altLang="ko-KR" dirty="0"/>
              <a:t>(</a:t>
            </a:r>
            <a:r>
              <a:rPr lang="ko-KR" altLang="en-US" dirty="0"/>
              <a:t>순방향</a:t>
            </a:r>
            <a:r>
              <a:rPr lang="en-US" altLang="ko-KR" dirty="0"/>
              <a:t>)</a:t>
            </a:r>
            <a:r>
              <a:rPr lang="ko-KR" altLang="en-US" dirty="0"/>
              <a:t>으로만 흐르는 소자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극성이 있음</a:t>
            </a:r>
            <a:r>
              <a:rPr lang="en-US" altLang="ko-KR" dirty="0"/>
              <a:t>.   </a:t>
            </a:r>
            <a:r>
              <a:rPr lang="ko-KR" altLang="en-US" dirty="0"/>
              <a:t>저항은 극성이 없음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교류</a:t>
            </a:r>
            <a:r>
              <a:rPr lang="en-US" altLang="ko-KR" dirty="0"/>
              <a:t>-&gt;</a:t>
            </a:r>
            <a:r>
              <a:rPr lang="ko-KR" altLang="en-US" dirty="0"/>
              <a:t>직류 변환</a:t>
            </a:r>
            <a:r>
              <a:rPr lang="en-US" altLang="ko-KR" dirty="0"/>
              <a:t>, </a:t>
            </a:r>
            <a:r>
              <a:rPr lang="ko-KR" altLang="en-US" dirty="0"/>
              <a:t>역 전압 방지 회로 등에 활용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pic>
        <p:nvPicPr>
          <p:cNvPr id="19460" name="Picture 4" descr="ë¤ì´ì¤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13" y="4451880"/>
            <a:ext cx="4497946" cy="21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945784" y="3581400"/>
            <a:ext cx="2888673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945783" y="3855157"/>
            <a:ext cx="2888673" cy="480230"/>
            <a:chOff x="4945783" y="3730467"/>
            <a:chExt cx="2888673" cy="480230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4945783" y="3970582"/>
              <a:ext cx="288867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&quot;없음&quot; 기호 10"/>
            <p:cNvSpPr/>
            <p:nvPr/>
          </p:nvSpPr>
          <p:spPr>
            <a:xfrm>
              <a:off x="6163128" y="3730467"/>
              <a:ext cx="453982" cy="480230"/>
            </a:xfrm>
            <a:prstGeom prst="noSmoking">
              <a:avLst>
                <a:gd name="adj" fmla="val 987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9462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1" y="3640411"/>
            <a:ext cx="3037898" cy="23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(</a:t>
            </a:r>
            <a:r>
              <a:rPr lang="en-US" altLang="ko-KR" b="1" dirty="0"/>
              <a:t>L</a:t>
            </a:r>
            <a:r>
              <a:rPr lang="en-US" altLang="ko-KR" dirty="0"/>
              <a:t>ight </a:t>
            </a:r>
            <a:r>
              <a:rPr lang="en-US" altLang="ko-KR" b="1" dirty="0"/>
              <a:t>E</a:t>
            </a:r>
            <a:r>
              <a:rPr lang="en-US" altLang="ko-KR" dirty="0"/>
              <a:t>mitting </a:t>
            </a:r>
            <a:r>
              <a:rPr lang="en-US" altLang="ko-KR" b="1" dirty="0"/>
              <a:t>D</a:t>
            </a:r>
            <a:r>
              <a:rPr lang="en-US" altLang="ko-KR" dirty="0"/>
              <a:t>iode)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33575"/>
          </a:xfrm>
        </p:spPr>
        <p:txBody>
          <a:bodyPr/>
          <a:lstStyle/>
          <a:p>
            <a:r>
              <a:rPr lang="ko-KR" altLang="en-US" dirty="0"/>
              <a:t>순방향</a:t>
            </a:r>
            <a:r>
              <a:rPr lang="en-US" altLang="ko-KR" dirty="0"/>
              <a:t> </a:t>
            </a:r>
            <a:r>
              <a:rPr lang="ko-KR" altLang="en-US" dirty="0"/>
              <a:t>전압이 걸리면 빛을 내는 다이오드</a:t>
            </a:r>
            <a:endParaRPr lang="en-US" altLang="ko-KR" dirty="0"/>
          </a:p>
          <a:p>
            <a:r>
              <a:rPr lang="ko-KR" altLang="en-US" dirty="0"/>
              <a:t>간단한 정보를 표시하는 용도로 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3888">
            <a:off x="505243" y="2989859"/>
            <a:ext cx="3106266" cy="310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LED ì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78" y="3412108"/>
            <a:ext cx="2068079" cy="22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63" y="2492215"/>
            <a:ext cx="1760487" cy="38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 rot="12471343" flipV="1">
            <a:off x="2961620" y="4849401"/>
            <a:ext cx="1476096" cy="86063"/>
          </a:xfrm>
          <a:prstGeom prst="rightArrow">
            <a:avLst>
              <a:gd name="adj1" fmla="val 50000"/>
              <a:gd name="adj2" fmla="val 1024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65192" y="3839859"/>
            <a:ext cx="61841" cy="669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647700"/>
            <a:ext cx="7886700" cy="1042989"/>
          </a:xfrm>
        </p:spPr>
        <p:txBody>
          <a:bodyPr/>
          <a:lstStyle/>
          <a:p>
            <a:r>
              <a:rPr lang="ko-KR" altLang="en-US" dirty="0"/>
              <a:t>회로</a:t>
            </a:r>
            <a:r>
              <a:rPr lang="en-US" altLang="ko-KR" dirty="0"/>
              <a:t>(Circuit)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365500"/>
          </a:xfrm>
        </p:spPr>
        <p:txBody>
          <a:bodyPr/>
          <a:lstStyle/>
          <a:p>
            <a:r>
              <a:rPr lang="ko-KR" altLang="en-US" dirty="0"/>
              <a:t>기능을 수행하기 위해 </a:t>
            </a:r>
            <a:r>
              <a:rPr lang="ko-KR" altLang="en-US" b="1" dirty="0">
                <a:solidFill>
                  <a:srgbClr val="0000FF"/>
                </a:solidFill>
              </a:rPr>
              <a:t>전자 부품</a:t>
            </a:r>
            <a:r>
              <a:rPr lang="ko-KR" altLang="en-US" dirty="0"/>
              <a:t>들이 서로 </a:t>
            </a:r>
            <a:r>
              <a:rPr lang="ko-KR" altLang="en-US" b="1" dirty="0">
                <a:solidFill>
                  <a:srgbClr val="0000FF"/>
                </a:solidFill>
              </a:rPr>
              <a:t>연결</a:t>
            </a:r>
            <a:r>
              <a:rPr lang="ko-KR" altLang="en-US" dirty="0"/>
              <a:t>되어 있는 것</a:t>
            </a:r>
            <a:endParaRPr lang="en-US" altLang="ko-KR" dirty="0"/>
          </a:p>
          <a:p>
            <a:r>
              <a:rPr lang="ko-KR" altLang="en-US" dirty="0"/>
              <a:t>전원</a:t>
            </a:r>
            <a:r>
              <a:rPr lang="en-US" altLang="ko-KR" dirty="0"/>
              <a:t>(VCC)</a:t>
            </a:r>
            <a:r>
              <a:rPr lang="ko-KR" altLang="en-US" dirty="0"/>
              <a:t>과 접지</a:t>
            </a:r>
            <a:r>
              <a:rPr lang="en-US" altLang="ko-KR" dirty="0"/>
              <a:t>(GND)</a:t>
            </a:r>
            <a:r>
              <a:rPr lang="ko-KR" altLang="en-US" dirty="0"/>
              <a:t>는 반드시 존재</a:t>
            </a:r>
            <a:endParaRPr lang="en-US" altLang="ko-KR" dirty="0"/>
          </a:p>
          <a:p>
            <a:r>
              <a:rPr lang="ko-KR" altLang="en-US" dirty="0"/>
              <a:t>중간 끊어짐 없이 전원에서 출발하여 접지까지 연결되어야 함</a:t>
            </a:r>
            <a:endParaRPr lang="en-US" altLang="ko-KR" dirty="0"/>
          </a:p>
          <a:p>
            <a:r>
              <a:rPr lang="ko-KR" altLang="en-US" dirty="0"/>
              <a:t>각 부품들의 정격에 맞는 전압과 전류가 연결되어야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전자회로 용어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91" y="5848350"/>
            <a:ext cx="7996100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정격</a:t>
            </a:r>
            <a:r>
              <a:rPr lang="en-US" altLang="ko-KR" b="1" dirty="0"/>
              <a:t>(</a:t>
            </a:r>
            <a:r>
              <a:rPr lang="ko-KR" altLang="en-US" b="1" dirty="0"/>
              <a:t>定格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전기 기기 또는 그 밖의 기기의 정격은 지정된 조건하에서의 사용 한도</a:t>
            </a:r>
            <a:r>
              <a:rPr lang="en-US" altLang="ko-KR" sz="1400" dirty="0"/>
              <a:t> </a:t>
            </a:r>
            <a:r>
              <a:rPr lang="ko-KR" altLang="en-US" sz="1400" dirty="0"/>
              <a:t>의미함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각 기기는 정격상태에서 가장 잘 동작할 수 있도록 설계된 것이므로 정격에 주의해서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150714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LED </a:t>
            </a:r>
            <a:r>
              <a:rPr lang="ko-KR" altLang="en-US" dirty="0"/>
              <a:t>저항 값 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086" y="4369965"/>
            <a:ext cx="8115300" cy="676275"/>
          </a:xfrm>
        </p:spPr>
        <p:txBody>
          <a:bodyPr>
            <a:norm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 </a:t>
            </a:r>
            <a:r>
              <a:rPr lang="ko-KR" altLang="en-US" dirty="0" err="1"/>
              <a:t>저항값</a:t>
            </a:r>
            <a:r>
              <a:rPr lang="ko-KR" altLang="en-US" dirty="0"/>
              <a:t>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471612"/>
            <a:ext cx="4981575" cy="2687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67423" y="1471612"/>
            <a:ext cx="2562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정확한 스펙은 </a:t>
            </a:r>
            <a:r>
              <a:rPr lang="en-US" altLang="ko-KR" sz="1400" b="1" dirty="0">
                <a:latin typeface="+mn-ea"/>
              </a:rPr>
              <a:t>LED</a:t>
            </a:r>
            <a:r>
              <a:rPr lang="ko-KR" altLang="en-US" sz="1400" b="1" dirty="0">
                <a:latin typeface="+mn-ea"/>
              </a:rPr>
              <a:t>의 데이터시트를 살펴봐야하나 데이터 시트가 없는 경우 표 참고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114424" y="4889552"/>
            <a:ext cx="7515225" cy="1035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저항값</a:t>
            </a:r>
            <a:r>
              <a:rPr lang="ko-KR" altLang="en-US" sz="2000" dirty="0"/>
              <a:t> </a:t>
            </a:r>
            <a:r>
              <a:rPr lang="en-US" altLang="ko-KR" sz="2000" dirty="0">
                <a:latin typeface="+mj-ea"/>
                <a:ea typeface="+mj-ea"/>
              </a:rPr>
              <a:t>= (</a:t>
            </a:r>
            <a:r>
              <a:rPr lang="ko-KR" altLang="en-US" sz="2000" dirty="0">
                <a:latin typeface="+mj-ea"/>
                <a:ea typeface="+mj-ea"/>
              </a:rPr>
              <a:t>입력 전압 </a:t>
            </a:r>
            <a:r>
              <a:rPr lang="en-US" altLang="ko-KR" sz="2000" dirty="0">
                <a:latin typeface="+mj-ea"/>
                <a:ea typeface="+mj-ea"/>
              </a:rPr>
              <a:t>- LED </a:t>
            </a:r>
            <a:r>
              <a:rPr lang="ko-KR" altLang="en-US" sz="2000" dirty="0">
                <a:latin typeface="+mj-ea"/>
                <a:ea typeface="+mj-ea"/>
              </a:rPr>
              <a:t>전압</a:t>
            </a:r>
            <a:r>
              <a:rPr lang="en-US" altLang="ko-KR" sz="2000" dirty="0">
                <a:latin typeface="+mj-ea"/>
                <a:ea typeface="+mj-ea"/>
              </a:rPr>
              <a:t>) / LED </a:t>
            </a:r>
            <a:r>
              <a:rPr lang="ko-KR" altLang="en-US" sz="2000" dirty="0">
                <a:latin typeface="+mj-ea"/>
                <a:ea typeface="+mj-ea"/>
              </a:rPr>
              <a:t>전류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/>
              <a:t>일반</a:t>
            </a:r>
            <a:r>
              <a:rPr lang="en-US" altLang="ko-KR" sz="2000" dirty="0"/>
              <a:t> : </a:t>
            </a:r>
            <a:r>
              <a:rPr lang="en-US" altLang="ko-KR" sz="2000" dirty="0">
                <a:sym typeface="Wingdings" panose="05000000000000000000" pitchFamily="2" charset="2"/>
              </a:rPr>
              <a:t>R=(5-2)/0.02   R = 150</a:t>
            </a:r>
            <a:r>
              <a:rPr lang="el-GR" altLang="ko-KR" sz="2000" b="1" dirty="0">
                <a:latin typeface="+mj-ea"/>
              </a:rPr>
              <a:t> Ω</a:t>
            </a:r>
            <a:endParaRPr lang="en-US" altLang="ko-KR" sz="2000" dirty="0"/>
          </a:p>
          <a:p>
            <a:r>
              <a:rPr lang="ko-KR" altLang="en-US" sz="2000" dirty="0"/>
              <a:t>최대 </a:t>
            </a:r>
            <a:r>
              <a:rPr lang="en-US" altLang="ko-KR" sz="2000" dirty="0"/>
              <a:t>: </a:t>
            </a:r>
            <a:r>
              <a:rPr lang="en-US" altLang="ko-KR" sz="2000" dirty="0">
                <a:sym typeface="Wingdings" panose="05000000000000000000" pitchFamily="2" charset="2"/>
              </a:rPr>
              <a:t>R=(5-2)/0.05   R = 250 </a:t>
            </a:r>
            <a:r>
              <a:rPr lang="el-GR" altLang="ko-KR" sz="2000" b="1" dirty="0">
                <a:latin typeface="+mj-ea"/>
              </a:rPr>
              <a:t>Ω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3420" y="2509214"/>
            <a:ext cx="1524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옴의 법칙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V = IR</a:t>
            </a:r>
          </a:p>
          <a:p>
            <a:pPr algn="ctr"/>
            <a:r>
              <a:rPr lang="en-US" altLang="ko-KR" sz="2400" dirty="0">
                <a:latin typeface="+mn-ea"/>
              </a:rPr>
              <a:t>R = V/I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476374" y="6158508"/>
            <a:ext cx="4248151" cy="460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ym typeface="Wingdings" panose="05000000000000000000" pitchFamily="2" charset="2"/>
              </a:rPr>
              <a:t>보통 </a:t>
            </a:r>
            <a:r>
              <a:rPr lang="en-US" altLang="ko-KR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220</a:t>
            </a:r>
            <a:r>
              <a:rPr lang="el-GR" altLang="ko-KR" sz="2000" b="1" dirty="0">
                <a:solidFill>
                  <a:srgbClr val="FF0000"/>
                </a:solidFill>
                <a:latin typeface="+mj-ea"/>
              </a:rPr>
              <a:t> Ω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사용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9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r>
              <a:rPr lang="en-US" altLang="ko-KR" dirty="0"/>
              <a:t>(bread board)</a:t>
            </a:r>
            <a:endParaRPr lang="ko-KR" altLang="en-US" dirty="0"/>
          </a:p>
        </p:txBody>
      </p:sp>
      <p:pic>
        <p:nvPicPr>
          <p:cNvPr id="21506" name="Picture 2" descr="http://www.eduino.kr/web/upload/NNEditor/20170224/%EA%B7%B8%EB%A6%BC1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1948656"/>
            <a:ext cx="5995843" cy="44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28650" y="1082928"/>
            <a:ext cx="7886700" cy="72043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납땜 없이 소자를 꼽아 회로를 쉽게 구성할 수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166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 내부 연결 상태</a:t>
            </a:r>
          </a:p>
        </p:txBody>
      </p:sp>
      <p:pic>
        <p:nvPicPr>
          <p:cNvPr id="22530" name="Picture 2" descr="http://www.eduino.kr/web/upload/NNEditor/20170224/830_shop1_0939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7585"/>
            <a:ext cx="7208115" cy="46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811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8704" y="2983635"/>
            <a:ext cx="7886700" cy="1325563"/>
          </a:xfrm>
        </p:spPr>
        <p:txBody>
          <a:bodyPr/>
          <a:lstStyle/>
          <a:p>
            <a:r>
              <a:rPr lang="en-US" altLang="ko-KR" dirty="0"/>
              <a:t>Breadboard </a:t>
            </a:r>
            <a:r>
              <a:rPr lang="ko-KR" altLang="en-US" dirty="0"/>
              <a:t>내부 연결 살펴보기</a:t>
            </a:r>
          </a:p>
        </p:txBody>
      </p:sp>
      <p:pic>
        <p:nvPicPr>
          <p:cNvPr id="1026" name="Picture 2" descr="fritzi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75" y="1572605"/>
            <a:ext cx="2995757" cy="11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759" y="2618208"/>
            <a:ext cx="7886700" cy="1325563"/>
          </a:xfrm>
        </p:spPr>
        <p:txBody>
          <a:bodyPr/>
          <a:lstStyle/>
          <a:p>
            <a:pPr algn="ctr"/>
            <a:r>
              <a:rPr lang="ko-KR" altLang="en-US" dirty="0"/>
              <a:t>회로도              실제 회로 구성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2933395" y="2922544"/>
            <a:ext cx="1360627" cy="716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49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브레드</a:t>
            </a:r>
            <a:r>
              <a:rPr lang="ko-KR" altLang="en-US" sz="3200" dirty="0"/>
              <a:t> 보드 미사용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97050" y="4528109"/>
            <a:ext cx="2882188" cy="175564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7908" y="3986783"/>
            <a:ext cx="463631" cy="541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00210" y="3986782"/>
            <a:ext cx="419740" cy="10021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74092" y="3986782"/>
            <a:ext cx="1033816" cy="141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368967" y="3002887"/>
            <a:ext cx="2011783" cy="2110438"/>
            <a:chOff x="6368967" y="3002887"/>
            <a:chExt cx="2011783" cy="2110438"/>
          </a:xfrm>
        </p:grpSpPr>
        <p:sp>
          <p:nvSpPr>
            <p:cNvPr id="9" name="직사각형 8"/>
            <p:cNvSpPr/>
            <p:nvPr/>
          </p:nvSpPr>
          <p:spPr>
            <a:xfrm>
              <a:off x="6368967" y="3438144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46934" y="3002887"/>
              <a:ext cx="1033816" cy="91074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824748" y="3785614"/>
              <a:ext cx="556002" cy="132771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74092" y="4988966"/>
            <a:ext cx="2881706" cy="705921"/>
            <a:chOff x="4874092" y="4988966"/>
            <a:chExt cx="2881706" cy="705921"/>
          </a:xfrm>
        </p:grpSpPr>
        <p:sp>
          <p:nvSpPr>
            <p:cNvPr id="13" name="직사각형 12"/>
            <p:cNvSpPr/>
            <p:nvPr/>
          </p:nvSpPr>
          <p:spPr>
            <a:xfrm>
              <a:off x="6181344" y="4988966"/>
              <a:ext cx="1574454" cy="705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74092" y="5320966"/>
              <a:ext cx="1574454" cy="3739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2450135" y="3339387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450134" y="1859889"/>
            <a:ext cx="1265987" cy="574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22607" y="1811387"/>
            <a:ext cx="868393" cy="21022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브레드</a:t>
            </a:r>
            <a:r>
              <a:rPr lang="ko-KR" altLang="en-US" sz="3200" dirty="0"/>
              <a:t> 보드 미사용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5699" y="3291841"/>
            <a:ext cx="6514001" cy="304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7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브레드</a:t>
            </a:r>
            <a:r>
              <a:rPr lang="ko-KR" altLang="en-US" sz="2800" dirty="0"/>
              <a:t> 보드 사용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3335362"/>
            <a:ext cx="5801605" cy="3180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27" y="1414763"/>
            <a:ext cx="3494953" cy="290401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305549" y="6201613"/>
            <a:ext cx="2209801" cy="210250"/>
            <a:chOff x="6213764" y="1687823"/>
            <a:chExt cx="2209801" cy="21025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Week02/01-LED, Battery,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228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동작 회로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아두이노</a:t>
            </a:r>
            <a:r>
              <a:rPr lang="ko-KR" altLang="en-US" sz="2800" dirty="0"/>
              <a:t> 전원 사용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47" y="1793588"/>
            <a:ext cx="4359852" cy="4812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97" y="1960419"/>
            <a:ext cx="4383703" cy="4597110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6125439" y="6215468"/>
            <a:ext cx="2209801" cy="210250"/>
            <a:chOff x="6213764" y="1687823"/>
            <a:chExt cx="2209801" cy="21025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Week02/02-LED,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>
                  <a:solidFill>
                    <a:schemeClr val="tx1"/>
                  </a:solidFill>
                </a:rPr>
                <a:t>, Breadboard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72" y="4061355"/>
            <a:ext cx="1423988" cy="1976677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6788047" y="3644223"/>
            <a:ext cx="446685" cy="47366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810720" y="4265610"/>
            <a:ext cx="7381085" cy="1997967"/>
            <a:chOff x="810720" y="4265610"/>
            <a:chExt cx="7381085" cy="1997967"/>
          </a:xfrm>
        </p:grpSpPr>
        <p:sp>
          <p:nvSpPr>
            <p:cNvPr id="11" name="TextBox 10"/>
            <p:cNvSpPr txBox="1"/>
            <p:nvPr/>
          </p:nvSpPr>
          <p:spPr>
            <a:xfrm>
              <a:off x="810720" y="5393905"/>
              <a:ext cx="289213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+mj-ea"/>
                  <a:ea typeface="+mj-ea"/>
                </a:rPr>
                <a:t>GND: </a:t>
              </a:r>
              <a:r>
                <a:rPr lang="ko-KR" altLang="en-US" b="1" dirty="0">
                  <a:solidFill>
                    <a:srgbClr val="FF0000"/>
                  </a:solidFill>
                  <a:latin typeface="+mj-ea"/>
                  <a:ea typeface="+mj-ea"/>
                </a:rPr>
                <a:t>배터리의 </a:t>
              </a:r>
              <a:r>
                <a:rPr lang="en-US" altLang="ko-KR" b="1" dirty="0">
                  <a:solidFill>
                    <a:srgbClr val="FF0000"/>
                  </a:solidFill>
                  <a:latin typeface="+mj-ea"/>
                  <a:ea typeface="+mj-ea"/>
                </a:rPr>
                <a:t>(-)</a:t>
              </a:r>
              <a:r>
                <a:rPr lang="ko-KR" altLang="en-US" b="1" dirty="0">
                  <a:solidFill>
                    <a:srgbClr val="FF0000"/>
                  </a:solidFill>
                  <a:latin typeface="+mj-ea"/>
                  <a:ea typeface="+mj-ea"/>
                </a:rPr>
                <a:t>극 개념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1272845" y="5812487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ㄹ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7752893" y="4265610"/>
              <a:ext cx="438912" cy="4510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/>
            <p:cNvCxnSpPr>
              <a:stCxn id="11" idx="2"/>
              <a:endCxn id="12" idx="6"/>
            </p:cNvCxnSpPr>
            <p:nvPr/>
          </p:nvCxnSpPr>
          <p:spPr>
            <a:xfrm flipH="1">
              <a:off x="1711757" y="5763237"/>
              <a:ext cx="545032" cy="2747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1" idx="3"/>
              <a:endCxn id="13" idx="2"/>
            </p:cNvCxnSpPr>
            <p:nvPr/>
          </p:nvCxnSpPr>
          <p:spPr>
            <a:xfrm flipV="1">
              <a:off x="3702858" y="4491155"/>
              <a:ext cx="4050035" cy="10874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54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4" y="4605"/>
            <a:ext cx="8471245" cy="685339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867150" y="366712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7150" y="3000375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67150" y="3333750"/>
            <a:ext cx="4000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14722" y="202882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RX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546" y="239815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7546" y="2767489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내장 </a:t>
            </a:r>
            <a:r>
              <a:rPr lang="en-US" altLang="ko-KR" sz="1600" dirty="0">
                <a:latin typeface="+mj-ea"/>
                <a:ea typeface="+mj-ea"/>
              </a:rPr>
              <a:t>LED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4234124" y="2936766"/>
            <a:ext cx="2193422" cy="833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1"/>
          </p:cNvCxnSpPr>
          <p:nvPr/>
        </p:nvCxnSpPr>
        <p:spPr>
          <a:xfrm flipH="1">
            <a:off x="4280024" y="2582823"/>
            <a:ext cx="2147522" cy="848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1"/>
          </p:cNvCxnSpPr>
          <p:nvPr/>
        </p:nvCxnSpPr>
        <p:spPr>
          <a:xfrm flipH="1">
            <a:off x="4270235" y="2213491"/>
            <a:ext cx="2144487" cy="834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59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889172" y="3354059"/>
            <a:ext cx="363683" cy="609600"/>
            <a:chOff x="7346372" y="3658859"/>
            <a:chExt cx="363683" cy="609600"/>
          </a:xfrm>
        </p:grpSpPr>
        <p:sp>
          <p:nvSpPr>
            <p:cNvPr id="36" name="직사각형 35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5" idx="5"/>
            </p:cNvCxnSpPr>
            <p:nvPr/>
          </p:nvCxnSpPr>
          <p:spPr>
            <a:xfrm>
              <a:off x="7470541" y="3788941"/>
              <a:ext cx="239514" cy="2773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3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4257" y="2669414"/>
            <a:ext cx="6006236" cy="1325563"/>
          </a:xfrm>
        </p:spPr>
        <p:txBody>
          <a:bodyPr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기본 함수</a:t>
            </a:r>
          </a:p>
        </p:txBody>
      </p:sp>
    </p:spTree>
    <p:extLst>
      <p:ext uri="{BB962C8B-B14F-4D97-AF65-F5344CB8AC3E}">
        <p14:creationId xmlns:p14="http://schemas.microsoft.com/office/powerpoint/2010/main" val="363196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pinMode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pin_no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i="1" dirty="0">
                <a:latin typeface="+mj-ea"/>
              </a:rPr>
              <a:t>mode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dirty="0"/>
              <a:t>지정한 핀</a:t>
            </a:r>
            <a:r>
              <a:rPr lang="en-US" altLang="ko-KR" dirty="0"/>
              <a:t>(</a:t>
            </a:r>
            <a:r>
              <a:rPr lang="en-US" altLang="ko-KR" dirty="0" err="1"/>
              <a:t>pin_no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b="1" dirty="0"/>
              <a:t>입력</a:t>
            </a:r>
            <a:r>
              <a:rPr lang="ko-KR" altLang="en-US" dirty="0"/>
              <a:t> 또는 </a:t>
            </a:r>
            <a:r>
              <a:rPr lang="ko-KR" altLang="en-US" b="1" dirty="0"/>
              <a:t>출력</a:t>
            </a:r>
            <a:r>
              <a:rPr lang="ko-KR" altLang="en-US" dirty="0"/>
              <a:t>으로 동작하도록 설정</a:t>
            </a:r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(7, </a:t>
            </a:r>
            <a:r>
              <a:rPr lang="en-US" altLang="ko-KR" b="1" dirty="0"/>
              <a:t>OUTPUT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핀을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출력모드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로 설정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(6, </a:t>
            </a:r>
            <a:r>
              <a:rPr lang="en-US" altLang="ko-KR" b="1" dirty="0"/>
              <a:t>INPUT</a:t>
            </a:r>
            <a:r>
              <a:rPr lang="en-US" altLang="ko-KR" dirty="0"/>
              <a:t>);   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//6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핀을 입력모드로 설정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9;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(7)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출력으로 지정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06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digitalWrite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pin_no</a:t>
            </a:r>
            <a:r>
              <a:rPr lang="en-US" altLang="ko-KR" dirty="0">
                <a:latin typeface="+mj-ea"/>
              </a:rPr>
              <a:t>, </a:t>
            </a:r>
            <a:r>
              <a:rPr lang="en-US" altLang="ko-KR" i="1" dirty="0">
                <a:latin typeface="+mj-ea"/>
              </a:rPr>
              <a:t>value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8669"/>
          </a:xfrm>
        </p:spPr>
        <p:txBody>
          <a:bodyPr/>
          <a:lstStyle/>
          <a:p>
            <a:r>
              <a:rPr lang="ko-KR" altLang="en-US" b="1" dirty="0"/>
              <a:t>출력모드</a:t>
            </a:r>
            <a:r>
              <a:rPr lang="ko-KR" altLang="en-US" dirty="0"/>
              <a:t>로 설정한 디지털 핀에 </a:t>
            </a:r>
            <a:r>
              <a:rPr lang="en-US" altLang="ko-KR" b="1" dirty="0"/>
              <a:t>HIGH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b="1" dirty="0"/>
              <a:t>LOW</a:t>
            </a:r>
            <a:r>
              <a:rPr lang="en-US" altLang="ko-KR" dirty="0"/>
              <a:t> </a:t>
            </a:r>
            <a:r>
              <a:rPr lang="ko-KR" altLang="en-US" dirty="0"/>
              <a:t>값을 출력</a:t>
            </a:r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digitalWrite</a:t>
            </a:r>
            <a:r>
              <a:rPr lang="en-US" altLang="ko-KR" dirty="0"/>
              <a:t>(7, </a:t>
            </a:r>
            <a:r>
              <a:rPr lang="en-US" altLang="ko-KR" b="1" dirty="0"/>
              <a:t>HIGH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HIGH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 err="1"/>
              <a:t>digitalWrite</a:t>
            </a:r>
            <a:r>
              <a:rPr lang="en-US" altLang="ko-KR" dirty="0"/>
              <a:t>(7, </a:t>
            </a:r>
            <a:r>
              <a:rPr lang="en-US" altLang="ko-KR" b="1" dirty="0"/>
              <a:t>LOW</a:t>
            </a:r>
            <a:r>
              <a:rPr lang="en-US" altLang="ko-KR" dirty="0"/>
              <a:t>); 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//7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번 핀에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값 출력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974" y="4374489"/>
            <a:ext cx="797302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7;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 번호를 변수에 지정하여 활용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ledOut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//7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핀에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출력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009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 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 err="1">
                <a:latin typeface="+mj-ea"/>
              </a:rPr>
              <a:t>ms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62278"/>
            <a:ext cx="7886700" cy="235866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지정한 시간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  <a:r>
              <a:rPr lang="ko-KR" altLang="en-US" dirty="0"/>
              <a:t>만큼 프로그램 실행이 중단됨</a:t>
            </a:r>
            <a:r>
              <a:rPr lang="en-US" altLang="ko-KR" dirty="0"/>
              <a:t>(</a:t>
            </a:r>
            <a:r>
              <a:rPr lang="ko-KR" altLang="en-US" dirty="0"/>
              <a:t>대기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시간 지정 단위</a:t>
            </a:r>
            <a:r>
              <a:rPr lang="en-US" altLang="ko-KR" dirty="0"/>
              <a:t>: 1/1000</a:t>
            </a:r>
            <a:r>
              <a:rPr lang="ko-KR" altLang="en-US" dirty="0"/>
              <a:t>초  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1000 =&gt; 1</a:t>
            </a:r>
            <a:r>
              <a:rPr lang="ko-KR" altLang="en-US" dirty="0"/>
              <a:t>초</a:t>
            </a:r>
            <a:r>
              <a:rPr lang="en-US" altLang="ko-KR" dirty="0"/>
              <a:t>,  500 =&gt; 0.5</a:t>
            </a:r>
            <a:r>
              <a:rPr lang="ko-KR" altLang="en-US" dirty="0"/>
              <a:t>초</a:t>
            </a:r>
            <a:r>
              <a:rPr lang="en-US" altLang="ko-KR" dirty="0"/>
              <a:t>,   100 =&gt; 0.1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/>
              <a:t>사용 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delay(</a:t>
            </a:r>
            <a:r>
              <a:rPr lang="en-US" altLang="ko-KR" b="1" dirty="0"/>
              <a:t>1000</a:t>
            </a:r>
            <a:r>
              <a:rPr lang="en-US" altLang="ko-KR" dirty="0"/>
              <a:t>);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dirty="0"/>
              <a:t>delay(</a:t>
            </a:r>
            <a:r>
              <a:rPr lang="en-US" altLang="ko-KR" b="1" dirty="0"/>
              <a:t>100</a:t>
            </a:r>
            <a:r>
              <a:rPr lang="en-US" altLang="ko-KR" dirty="0"/>
              <a:t>);  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//0.1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초 대기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413" y="455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2377" y="3979469"/>
            <a:ext cx="7731623" cy="2777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13;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내장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LED(13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를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endParaRPr lang="en-US" altLang="ko-KR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OUTPUT);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번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핀을을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출력으로 지정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On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delay(1000);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//1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LOW);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//LED Off</a:t>
            </a: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delay(500);                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//0.5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초 대기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61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5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445" y="1784275"/>
            <a:ext cx="7959394" cy="1332000"/>
          </a:xfrm>
        </p:spPr>
        <p:txBody>
          <a:bodyPr/>
          <a:lstStyle/>
          <a:p>
            <a:pPr algn="ctr"/>
            <a:r>
              <a:rPr lang="ko-KR" altLang="en-US" dirty="0" err="1"/>
              <a:t>아두이노로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제어하기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9874" y="3555186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 </a:t>
            </a:r>
            <a:r>
              <a:rPr lang="en-US" altLang="ko-KR" dirty="0"/>
              <a:t>7</a:t>
            </a:r>
            <a:r>
              <a:rPr lang="ko-KR" altLang="en-US" dirty="0"/>
              <a:t>번 핀을 이용하여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초 간격으로 점멸시킨다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8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4010" y="8705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회로도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870509"/>
            <a:ext cx="4891088" cy="53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9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회로 구성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381" y="409652"/>
            <a:ext cx="7367131" cy="6342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64" y="622598"/>
            <a:ext cx="3184482" cy="20574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5686527" y="6244729"/>
            <a:ext cx="2689377" cy="210250"/>
            <a:chOff x="6213764" y="1687823"/>
            <a:chExt cx="2209801" cy="21025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425683" y="1690689"/>
              <a:ext cx="1997882" cy="207384"/>
            </a:xfrm>
            <a:prstGeom prst="roundRect">
              <a:avLst/>
            </a:prstGeom>
            <a:solidFill>
              <a:srgbClr val="FFD9D9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Week02/03-LED,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Arduino</a:t>
              </a:r>
              <a:r>
                <a:rPr lang="en-US" altLang="ko-KR" sz="900" dirty="0">
                  <a:solidFill>
                    <a:schemeClr val="tx1"/>
                  </a:solidFill>
                </a:rPr>
                <a:t>, Breadboard, Sketch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3764" y="1687823"/>
              <a:ext cx="211919" cy="210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97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50" y="935945"/>
            <a:ext cx="6083687" cy="578112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7479" y="855878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실제 구성</a:t>
            </a:r>
          </a:p>
        </p:txBody>
      </p:sp>
    </p:spTree>
    <p:extLst>
      <p:ext uri="{BB962C8B-B14F-4D97-AF65-F5344CB8AC3E}">
        <p14:creationId xmlns:p14="http://schemas.microsoft.com/office/powerpoint/2010/main" val="3199684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131040"/>
            <a:ext cx="3116732" cy="373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</a:rPr>
              <a:t>아두이노로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LED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7479" y="855878"/>
            <a:ext cx="977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sketch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94" y="757809"/>
            <a:ext cx="6057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Http://fritzing.org/home/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1" y="1336214"/>
            <a:ext cx="6945457" cy="52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0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9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F9F37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86000" y="474246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5659847" y="4712049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332796" y="43620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480649" y="4344892"/>
            <a:ext cx="1179198" cy="742286"/>
            <a:chOff x="1804550" y="1176762"/>
            <a:chExt cx="1106634" cy="681006"/>
          </a:xfrm>
        </p:grpSpPr>
        <p:pic>
          <p:nvPicPr>
            <p:cNvPr id="17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원호 18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698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1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922395" y="1311977"/>
            <a:ext cx="1056409" cy="1440874"/>
            <a:chOff x="3449782" y="1835727"/>
            <a:chExt cx="727364" cy="990600"/>
          </a:xfrm>
        </p:grpSpPr>
        <p:sp>
          <p:nvSpPr>
            <p:cNvPr id="9" name="직사각형 8"/>
            <p:cNvSpPr/>
            <p:nvPr/>
          </p:nvSpPr>
          <p:spPr>
            <a:xfrm>
              <a:off x="3643746" y="2389261"/>
              <a:ext cx="339436" cy="4370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449782" y="1835727"/>
              <a:ext cx="727364" cy="706582"/>
            </a:xfrm>
            <a:prstGeom prst="ellipse">
              <a:avLst/>
            </a:prstGeom>
            <a:solidFill>
              <a:srgbClr val="E8DD0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26321" y="475903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8804" y="4759035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830951" y="4387892"/>
            <a:ext cx="1179198" cy="742286"/>
            <a:chOff x="1804550" y="1176762"/>
            <a:chExt cx="1106634" cy="681006"/>
          </a:xfrm>
        </p:grpSpPr>
        <p:pic>
          <p:nvPicPr>
            <p:cNvPr id="1030" name="Picture 6" descr="battery ic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04550" y="1176762"/>
              <a:ext cx="1106634" cy="68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942230" y="1330036"/>
              <a:ext cx="918733" cy="36714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8" name="직사각형 17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0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01982" y="2558683"/>
            <a:ext cx="4959927" cy="2200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08550" y="4567651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+</a:t>
            </a:r>
            <a:endParaRPr lang="ko-KR" alt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97239" y="4530586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-</a:t>
            </a:r>
            <a:endParaRPr lang="ko-KR" altLang="en-US" sz="40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6889171" y="3354059"/>
            <a:ext cx="145473" cy="609600"/>
            <a:chOff x="7346372" y="3658859"/>
            <a:chExt cx="145473" cy="609600"/>
          </a:xfrm>
        </p:grpSpPr>
        <p:sp>
          <p:nvSpPr>
            <p:cNvPr id="42" name="직사각형 41"/>
            <p:cNvSpPr/>
            <p:nvPr/>
          </p:nvSpPr>
          <p:spPr>
            <a:xfrm>
              <a:off x="7346372" y="3658859"/>
              <a:ext cx="145473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346372" y="36588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46372" y="4116059"/>
              <a:ext cx="145473" cy="152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3" idx="4"/>
              <a:endCxn id="44" idx="0"/>
            </p:cNvCxnSpPr>
            <p:nvPr/>
          </p:nvCxnSpPr>
          <p:spPr>
            <a:xfrm>
              <a:off x="7419109" y="3811259"/>
              <a:ext cx="0" cy="304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원호 1"/>
          <p:cNvSpPr/>
          <p:nvPr/>
        </p:nvSpPr>
        <p:spPr>
          <a:xfrm>
            <a:off x="2202869" y="3040128"/>
            <a:ext cx="4509654" cy="1170709"/>
          </a:xfrm>
          <a:prstGeom prst="arc">
            <a:avLst>
              <a:gd name="adj1" fmla="val 4171896"/>
              <a:gd name="adj2" fmla="val 1315771"/>
            </a:avLst>
          </a:prstGeom>
          <a:ln w="190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61684" y="2213003"/>
            <a:ext cx="1152000" cy="676957"/>
            <a:chOff x="3965865" y="263877"/>
            <a:chExt cx="1152000" cy="676957"/>
          </a:xfrm>
        </p:grpSpPr>
        <p:sp>
          <p:nvSpPr>
            <p:cNvPr id="11" name="직사각형 10"/>
            <p:cNvSpPr/>
            <p:nvPr/>
          </p:nvSpPr>
          <p:spPr>
            <a:xfrm>
              <a:off x="3965865" y="263877"/>
              <a:ext cx="1152000" cy="67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965865" y="359400"/>
              <a:ext cx="1152000" cy="496800"/>
            </a:xfrm>
            <a:custGeom>
              <a:avLst/>
              <a:gdLst>
                <a:gd name="connsiteX0" fmla="*/ 0 w 1152000"/>
                <a:gd name="connsiteY0" fmla="*/ 244800 h 496800"/>
                <a:gd name="connsiteX1" fmla="*/ 266400 w 1152000"/>
                <a:gd name="connsiteY1" fmla="*/ 244800 h 496800"/>
                <a:gd name="connsiteX2" fmla="*/ 352800 w 1152000"/>
                <a:gd name="connsiteY2" fmla="*/ 0 h 496800"/>
                <a:gd name="connsiteX3" fmla="*/ 460800 w 1152000"/>
                <a:gd name="connsiteY3" fmla="*/ 496800 h 496800"/>
                <a:gd name="connsiteX4" fmla="*/ 576000 w 1152000"/>
                <a:gd name="connsiteY4" fmla="*/ 0 h 496800"/>
                <a:gd name="connsiteX5" fmla="*/ 662400 w 1152000"/>
                <a:gd name="connsiteY5" fmla="*/ 496800 h 496800"/>
                <a:gd name="connsiteX6" fmla="*/ 763200 w 1152000"/>
                <a:gd name="connsiteY6" fmla="*/ 0 h 496800"/>
                <a:gd name="connsiteX7" fmla="*/ 856800 w 1152000"/>
                <a:gd name="connsiteY7" fmla="*/ 496800 h 496800"/>
                <a:gd name="connsiteX8" fmla="*/ 936000 w 1152000"/>
                <a:gd name="connsiteY8" fmla="*/ 244800 h 496800"/>
                <a:gd name="connsiteX9" fmla="*/ 1152000 w 1152000"/>
                <a:gd name="connsiteY9" fmla="*/ 244800 h 49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2000" h="496800">
                  <a:moveTo>
                    <a:pt x="0" y="244800"/>
                  </a:moveTo>
                  <a:lnTo>
                    <a:pt x="266400" y="244800"/>
                  </a:lnTo>
                  <a:lnTo>
                    <a:pt x="352800" y="0"/>
                  </a:lnTo>
                  <a:lnTo>
                    <a:pt x="460800" y="496800"/>
                  </a:lnTo>
                  <a:lnTo>
                    <a:pt x="576000" y="0"/>
                  </a:lnTo>
                  <a:lnTo>
                    <a:pt x="662400" y="496800"/>
                  </a:lnTo>
                  <a:lnTo>
                    <a:pt x="763200" y="0"/>
                  </a:lnTo>
                  <a:lnTo>
                    <a:pt x="856800" y="496800"/>
                  </a:lnTo>
                  <a:lnTo>
                    <a:pt x="936000" y="244800"/>
                  </a:lnTo>
                  <a:lnTo>
                    <a:pt x="1152000" y="24480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159121" y="4543956"/>
            <a:ext cx="582956" cy="444558"/>
            <a:chOff x="7085044" y="1410097"/>
            <a:chExt cx="582956" cy="444558"/>
          </a:xfrm>
        </p:grpSpPr>
        <p:sp>
          <p:nvSpPr>
            <p:cNvPr id="26" name="직사각형 25"/>
            <p:cNvSpPr/>
            <p:nvPr/>
          </p:nvSpPr>
          <p:spPr>
            <a:xfrm>
              <a:off x="7085044" y="1410097"/>
              <a:ext cx="582956" cy="444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315200" y="1410097"/>
              <a:ext cx="0" cy="444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446000" y="1508873"/>
              <a:ext cx="0" cy="22227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46000" y="1625176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085044" y="1620012"/>
              <a:ext cx="222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270121" y="1375607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35448" y="4980560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96333" y="3056676"/>
            <a:ext cx="442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9439" y="1081356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V = IR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옴의 법칙 </a:t>
            </a:r>
            <a:r>
              <a:rPr lang="en-US" altLang="ko-KR" dirty="0"/>
              <a:t>(Ohm‘s Law)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1077" y="1369717"/>
            <a:ext cx="1265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Ω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5509" y="3073224"/>
            <a:ext cx="135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A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39293" y="4969300"/>
            <a:ext cx="1334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en-US" altLang="ko-KR" sz="4400" i="1" dirty="0">
                <a:solidFill>
                  <a:srgbClr val="0000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V </a:t>
            </a:r>
            <a:r>
              <a:rPr lang="en-US" altLang="ko-KR" sz="4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78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9401</TotalTime>
  <Words>1393</Words>
  <Application>Microsoft Macintosh PowerPoint</Application>
  <PresentationFormat>화면 슬라이드 쇼(4:3)</PresentationFormat>
  <Paragraphs>314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HY견고딕</vt:lpstr>
      <vt:lpstr>HY견명조</vt:lpstr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사물인터넷(IoT)</vt:lpstr>
      <vt:lpstr>목차</vt:lpstr>
      <vt:lpstr>회로(Circuit)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정격(定格)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저항(Resistor)</vt:lpstr>
      <vt:lpstr>저항값 읽기</vt:lpstr>
      <vt:lpstr>저항 값 읽기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연결 절대 금지!</vt:lpstr>
      <vt:lpstr>다이오드(diode)</vt:lpstr>
      <vt:lpstr>LED (Light Emitting Diode)</vt:lpstr>
      <vt:lpstr>LED 저항 값 계산</vt:lpstr>
      <vt:lpstr>브레드 보드(bread board)</vt:lpstr>
      <vt:lpstr>브레드 보드 내부 연결 상태</vt:lpstr>
      <vt:lpstr>Breadboard 내부 연결 살펴보기</vt:lpstr>
      <vt:lpstr>회로도              실제 회로 구성</vt:lpstr>
      <vt:lpstr>LED 동작 회로 (브레드 보드 미사용)</vt:lpstr>
      <vt:lpstr>LED 동작 회로 (브레드 보드 미사용)</vt:lpstr>
      <vt:lpstr>LED 동작 회로 (브레드 보드 사용)</vt:lpstr>
      <vt:lpstr>LED 동작 회로 (아두이노 전원 사용)</vt:lpstr>
      <vt:lpstr>PowerPoint 프레젠테이션</vt:lpstr>
      <vt:lpstr>아두이노 기본 함수</vt:lpstr>
      <vt:lpstr>pinMode(pin_no, mode)</vt:lpstr>
      <vt:lpstr>digitalWrite(pin_no, value)</vt:lpstr>
      <vt:lpstr>delay (ms)</vt:lpstr>
      <vt:lpstr>아두이노로 LED 제어하기</vt:lpstr>
      <vt:lpstr>PowerPoint 프레젠테이션</vt:lpstr>
      <vt:lpstr>PowerPoint 프레젠테이션</vt:lpstr>
      <vt:lpstr>PowerPoint 프레젠테이션</vt:lpstr>
      <vt:lpstr>PowerPoint 프레젠테이션</vt:lpstr>
      <vt:lpstr>Http://fritzing.org/home/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김종현</cp:lastModifiedBy>
  <cp:revision>113</cp:revision>
  <dcterms:created xsi:type="dcterms:W3CDTF">2019-02-21T14:11:08Z</dcterms:created>
  <dcterms:modified xsi:type="dcterms:W3CDTF">2020-03-24T13:52:26Z</dcterms:modified>
</cp:coreProperties>
</file>